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57" r:id="rId5"/>
    <p:sldId id="258" r:id="rId6"/>
    <p:sldId id="293" r:id="rId7"/>
    <p:sldId id="294" r:id="rId8"/>
    <p:sldId id="295" r:id="rId9"/>
    <p:sldId id="296" r:id="rId10"/>
    <p:sldId id="297" r:id="rId11"/>
    <p:sldId id="298" r:id="rId12"/>
    <p:sldId id="300" r:id="rId13"/>
    <p:sldId id="301" r:id="rId14"/>
    <p:sldId id="302" r:id="rId15"/>
    <p:sldId id="289" r:id="rId16"/>
    <p:sldId id="290" r:id="rId17"/>
    <p:sldId id="303" r:id="rId18"/>
    <p:sldId id="304" r:id="rId19"/>
    <p:sldId id="285" r:id="rId20"/>
    <p:sldId id="286" r:id="rId21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id-ID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3C53"/>
    <a:srgbClr val="091932"/>
    <a:srgbClr val="4EB7A0"/>
    <a:srgbClr val="25233F"/>
    <a:srgbClr val="6CD1D4"/>
    <a:srgbClr val="6EBEAF"/>
    <a:srgbClr val="7AC1A3"/>
    <a:srgbClr val="03462A"/>
    <a:srgbClr val="A0D0DC"/>
    <a:srgbClr val="44B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848A66-2804-1D43-A59B-B144EF859DA1}" v="58" dt="2020-01-02T11:51:54.704"/>
    <p1510:client id="{9EDB20B2-2055-794D-8B68-F06F7427DE4A}" v="61" dt="2020-01-02T12:18:25.709"/>
    <p1510:client id="{F51C518C-EA54-1740-8F5C-9A3F7388EEC5}" v="2" dt="2020-01-02T10:50:19.033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65"/>
    <p:restoredTop sz="94558"/>
  </p:normalViewPr>
  <p:slideViewPr>
    <p:cSldViewPr snapToGrid="0" snapToObjects="1">
      <p:cViewPr varScale="1">
        <p:scale>
          <a:sx n="62" d="100"/>
          <a:sy n="62" d="100"/>
        </p:scale>
        <p:origin x="1712" y="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1/2/20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336825752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697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id-ID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id-ID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id-ID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id-ID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d-ID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id-ID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id-ID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id-ID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id-ID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id-ID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id-ID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  <a:br>
              <a:rPr lang="en-US" dirty="0"/>
            </a:br>
            <a:r>
              <a:rPr lang="id-ID"/>
              <a:t>Insert - title </a:t>
            </a:r>
            <a:br>
              <a:rPr lang="en-US" dirty="0"/>
            </a:br>
            <a:r>
              <a:rPr lang="id-ID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d-ID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grpSp>
        <p:nvGrpSpPr>
          <p:cNvPr id="28" name="Group 166" descr="Gruppieren 2">
            <a:extLst>
              <a:ext uri="{FF2B5EF4-FFF2-40B4-BE49-F238E27FC236}">
                <a16:creationId xmlns:a16="http://schemas.microsoft.com/office/drawing/2014/main" id="{CBEB2ECD-FE67-0341-B738-4D46918AE171}"/>
              </a:ext>
            </a:extLst>
          </p:cNvPr>
          <p:cNvGrpSpPr/>
          <p:nvPr userDrawn="1"/>
        </p:nvGrpSpPr>
        <p:grpSpPr>
          <a:xfrm>
            <a:off x="3106169" y="4584854"/>
            <a:ext cx="1501076" cy="1539185"/>
            <a:chOff x="939242" y="252757"/>
            <a:chExt cx="3002151" cy="3078367"/>
          </a:xfrm>
        </p:grpSpPr>
        <p:sp>
          <p:nvSpPr>
            <p:cNvPr id="29" name="Shape 163" descr="Bogen 22">
              <a:extLst>
                <a:ext uri="{FF2B5EF4-FFF2-40B4-BE49-F238E27FC236}">
                  <a16:creationId xmlns:a16="http://schemas.microsoft.com/office/drawing/2014/main" id="{78C8A3CA-621F-4649-95CF-8F0A6C1B89B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0" name="Shape 165" descr="Textfeld 25">
              <a:extLst>
                <a:ext uri="{FF2B5EF4-FFF2-40B4-BE49-F238E27FC236}">
                  <a16:creationId xmlns:a16="http://schemas.microsoft.com/office/drawing/2014/main" id="{DBC8ADC3-F118-114C-ADBC-7B3639C53E93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05</a:t>
              </a:r>
              <a:endParaRPr sz="13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d-ID"/>
              <a:t>Todays learning, point number 1</a:t>
            </a:r>
          </a:p>
          <a:p>
            <a:pPr lvl="0" rtl="0"/>
            <a:r>
              <a:rPr lang="id-ID"/>
              <a:t>Todays learning, point number 2</a:t>
            </a:r>
          </a:p>
          <a:p>
            <a:pPr lvl="0" rtl="0"/>
            <a:r>
              <a:rPr lang="id-ID"/>
              <a:t>Todays learning, point number 3</a:t>
            </a:r>
          </a:p>
          <a:p>
            <a:pPr lvl="0" rtl="0"/>
            <a:r>
              <a:rPr lang="id-ID"/>
              <a:t>Todays learning, point number 4</a:t>
            </a:r>
          </a:p>
          <a:p>
            <a:pPr lvl="0" rtl="0"/>
            <a:r>
              <a:rPr lang="id-ID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d-ID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d-ID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d-ID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1.jpg"/><Relationship Id="rId5" Type="http://schemas.openxmlformats.org/officeDocument/2006/relationships/image" Target="../media/image30.jpe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1.jpg"/><Relationship Id="rId5" Type="http://schemas.openxmlformats.org/officeDocument/2006/relationships/image" Target="../media/image30.jpeg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2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1.jpg"/><Relationship Id="rId5" Type="http://schemas.openxmlformats.org/officeDocument/2006/relationships/image" Target="../media/image30.jpeg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>
            <a:extLst>
              <a:ext uri="{FF2B5EF4-FFF2-40B4-BE49-F238E27FC236}">
                <a16:creationId xmlns:a16="http://schemas.microsoft.com/office/drawing/2014/main" id="{0D48A3CF-E6BE-1843-B8E6-C84BF5E7C3EC}"/>
              </a:ext>
            </a:extLst>
          </p:cNvPr>
          <p:cNvSpPr/>
          <p:nvPr/>
        </p:nvSpPr>
        <p:spPr>
          <a:xfrm>
            <a:off x="2709643" y="-1944453"/>
            <a:ext cx="7964625" cy="796320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id-ID"/>
              <a:t>Pelajaran 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id-ID"/>
              <a:t>Polip</a:t>
            </a:r>
          </a:p>
          <a:p>
            <a:pPr rtl="0"/>
            <a:r>
              <a:rPr lang="id-ID"/>
              <a:t>yang menakjubkan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7"/>
            <a:ext cx="1791617" cy="292537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id-ID"/>
              <a:t>Lautan Karang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7" y="651020"/>
            <a:ext cx="1089730" cy="136491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id-ID" dirty="0"/>
              <a:t>Ilmu Sains | 7-11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2" name="Shape 37">
            <a:extLst>
              <a:ext uri="{FF2B5EF4-FFF2-40B4-BE49-F238E27FC236}">
                <a16:creationId xmlns:a16="http://schemas.microsoft.com/office/drawing/2014/main" id="{007AFD11-9EA6-A648-A9EE-C5A4091138A8}"/>
              </a:ext>
            </a:extLst>
          </p:cNvPr>
          <p:cNvSpPr/>
          <p:nvPr/>
        </p:nvSpPr>
        <p:spPr>
          <a:xfrm>
            <a:off x="451345" y="876300"/>
            <a:ext cx="8243393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 b="1" dirty="0">
              <a:latin typeface="Century Gothic Bold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6E07C83-CAF0-454B-871E-4D2181B2F09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8969" y="383177"/>
            <a:ext cx="341902" cy="34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3: Polip yang menakjubkan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D8C7ED-1B55-6C47-B7AC-3E441B8488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715" y="1172786"/>
            <a:ext cx="6504284" cy="537310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BE68C30-E3BD-724C-A87C-7BDA9CB891B5}"/>
              </a:ext>
            </a:extLst>
          </p:cNvPr>
          <p:cNvSpPr txBox="1"/>
          <p:nvPr/>
        </p:nvSpPr>
        <p:spPr>
          <a:xfrm>
            <a:off x="449264" y="3254910"/>
            <a:ext cx="2322512" cy="1077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32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Siklus kehidupan </a:t>
            </a:r>
            <a:br>
              <a:rPr kumimoji="0" lang="en-US" sz="3200" b="1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</a:br>
            <a:r>
              <a:rPr lang="id-ID" sz="32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karang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EA3AD8D-037E-A74C-BBF3-6A1173693DC7}"/>
              </a:ext>
            </a:extLst>
          </p:cNvPr>
          <p:cNvSpPr/>
          <p:nvPr/>
        </p:nvSpPr>
        <p:spPr>
          <a:xfrm>
            <a:off x="3349249" y="4190933"/>
            <a:ext cx="1328637" cy="1325530"/>
          </a:xfrm>
          <a:prstGeom prst="ellipse">
            <a:avLst/>
          </a:prstGeom>
          <a:noFill/>
          <a:ln w="57150">
            <a:solidFill>
              <a:srgbClr val="38D5D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9" name="AutoShape 18">
            <a:extLst>
              <a:ext uri="{FF2B5EF4-FFF2-40B4-BE49-F238E27FC236}">
                <a16:creationId xmlns:a16="http://schemas.microsoft.com/office/drawing/2014/main" id="{029FEE32-C077-0A4E-AF1B-42923A9CD3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2289" y="2642992"/>
            <a:ext cx="2001531" cy="2580361"/>
          </a:xfrm>
          <a:prstGeom prst="roundRect">
            <a:avLst>
              <a:gd name="adj" fmla="val 16667"/>
            </a:avLst>
          </a:prstGeom>
          <a:solidFill>
            <a:srgbClr val="38D5D6"/>
          </a:solidFill>
          <a:ln w="3175" algn="ctr">
            <a:solidFill>
              <a:srgbClr val="38D5D6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rtlCol="0" anchor="t" anchorCtr="0" compatLnSpc="1">
            <a:prstTxWarp prst="textNoShape">
              <a:avLst/>
            </a:prstTxWarp>
          </a:bodyPr>
          <a:lstStyle/>
          <a:p>
            <a:pPr lvl="0" rtl="0" eaLnBrk="0" fontAlgn="base">
              <a:spcBef>
                <a:spcPct val="0"/>
              </a:spcBef>
              <a:spcAft>
                <a:spcPct val="0"/>
              </a:spcAft>
            </a:pPr>
            <a:r>
              <a:rPr lang="id-ID" sz="1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5.  Saat polip karang bertunas dan membangun struktur wujud mereka, setiap spesies membentuk bentuk yang berbeda. Karang staghorn berkembang seperti tanduk rusa. </a:t>
            </a:r>
            <a:endParaRPr lang="en-US" altLang="en-US" sz="32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053436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3: Polip yang menakjubkan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D8C7ED-1B55-6C47-B7AC-3E441B8488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715" y="1172786"/>
            <a:ext cx="6504284" cy="537310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BE68C30-E3BD-724C-A87C-7BDA9CB891B5}"/>
              </a:ext>
            </a:extLst>
          </p:cNvPr>
          <p:cNvSpPr txBox="1"/>
          <p:nvPr/>
        </p:nvSpPr>
        <p:spPr>
          <a:xfrm>
            <a:off x="449264" y="3254910"/>
            <a:ext cx="2322512" cy="1077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32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Siklus kehidupan </a:t>
            </a:r>
            <a:br>
              <a:rPr kumimoji="0" lang="en-US" sz="3200" b="1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</a:br>
            <a:r>
              <a:rPr lang="id-ID" sz="32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karang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8ACD0E6-DFFD-FD46-AEBD-75162BCA39D5}"/>
              </a:ext>
            </a:extLst>
          </p:cNvPr>
          <p:cNvSpPr/>
          <p:nvPr/>
        </p:nvSpPr>
        <p:spPr>
          <a:xfrm>
            <a:off x="3348561" y="2193129"/>
            <a:ext cx="1328637" cy="1325530"/>
          </a:xfrm>
          <a:prstGeom prst="ellipse">
            <a:avLst/>
          </a:prstGeom>
          <a:noFill/>
          <a:ln w="57150">
            <a:solidFill>
              <a:srgbClr val="38D5D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9" name="AutoShape 18">
            <a:extLst>
              <a:ext uri="{FF2B5EF4-FFF2-40B4-BE49-F238E27FC236}">
                <a16:creationId xmlns:a16="http://schemas.microsoft.com/office/drawing/2014/main" id="{28539E96-FAE4-7842-8426-F81AD9DD7A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2289" y="2779577"/>
            <a:ext cx="2001531" cy="2219144"/>
          </a:xfrm>
          <a:prstGeom prst="roundRect">
            <a:avLst>
              <a:gd name="adj" fmla="val 16667"/>
            </a:avLst>
          </a:prstGeom>
          <a:solidFill>
            <a:srgbClr val="38D5D6"/>
          </a:solidFill>
          <a:ln w="3175" algn="ctr">
            <a:solidFill>
              <a:srgbClr val="38D5D6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rtlCol="0" anchor="t" anchorCtr="0" compatLnSpc="1">
            <a:prstTxWarp prst="textNoShape">
              <a:avLst/>
            </a:prstTxWarp>
          </a:bodyPr>
          <a:lstStyle/>
          <a:p>
            <a:pPr lvl="0" rtl="0" eaLnBrk="0" fontAlgn="base">
              <a:spcBef>
                <a:spcPct val="0"/>
              </a:spcBef>
              <a:spcAft>
                <a:spcPct val="0"/>
              </a:spcAft>
            </a:pPr>
            <a:r>
              <a:rPr lang="id-ID" sz="1400" b="1">
                <a:solidFill>
                  <a:schemeClr val="tx1"/>
                </a:solidFill>
                <a:latin typeface="Century Gothic" panose="020B0502020202020204" pitchFamily="34" charset="0"/>
              </a:rPr>
              <a:t>6. Pada umumnya karang bertelur satu kali dalam setahun, mereka melepas telur dan sperma di perairan terbuka untuk membuahi.</a:t>
            </a:r>
            <a:endParaRPr lang="en-US" altLang="en-US" sz="32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692698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535F209-3A66-4D42-B7BB-C4BAB8C807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8"/>
            <a:ext cx="9144000" cy="6873206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0A8BD19E-9580-904F-AC94-C08F6C9B2025}"/>
              </a:ext>
            </a:extLst>
          </p:cNvPr>
          <p:cNvSpPr/>
          <p:nvPr/>
        </p:nvSpPr>
        <p:spPr bwMode="auto">
          <a:xfrm>
            <a:off x="3978887" y="3260255"/>
            <a:ext cx="1439863" cy="1439863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en-GB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B2A2765-DC0C-A44D-8CA1-5128DD687004}"/>
              </a:ext>
            </a:extLst>
          </p:cNvPr>
          <p:cNvCxnSpPr>
            <a:endCxn id="13" idx="2"/>
          </p:cNvCxnSpPr>
          <p:nvPr/>
        </p:nvCxnSpPr>
        <p:spPr bwMode="auto">
          <a:xfrm flipV="1">
            <a:off x="3601062" y="3979393"/>
            <a:ext cx="377825" cy="9366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B191603-AC15-494C-951B-7C9FA671FAB9}"/>
              </a:ext>
            </a:extLst>
          </p:cNvPr>
          <p:cNvCxnSpPr>
            <a:endCxn id="13" idx="4"/>
          </p:cNvCxnSpPr>
          <p:nvPr/>
        </p:nvCxnSpPr>
        <p:spPr bwMode="auto">
          <a:xfrm flipV="1">
            <a:off x="3601062" y="4700118"/>
            <a:ext cx="1096963" cy="2159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hape 210">
            <a:extLst>
              <a:ext uri="{FF2B5EF4-FFF2-40B4-BE49-F238E27FC236}">
                <a16:creationId xmlns:a16="http://schemas.microsoft.com/office/drawing/2014/main" id="{E6CC1090-D16F-4F45-9FC3-78EDC9C9F8A2}"/>
              </a:ext>
            </a:extLst>
          </p:cNvPr>
          <p:cNvSpPr/>
          <p:nvPr/>
        </p:nvSpPr>
        <p:spPr>
          <a:xfrm flipH="1" flipV="1">
            <a:off x="5269447" y="4283922"/>
            <a:ext cx="2954210" cy="29162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3: Polip yang menakjubkan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546DF7-0790-E449-B3C1-EFAF8CFED9FC}"/>
              </a:ext>
            </a:extLst>
          </p:cNvPr>
          <p:cNvSpPr txBox="1"/>
          <p:nvPr/>
        </p:nvSpPr>
        <p:spPr>
          <a:xfrm>
            <a:off x="5729353" y="4540503"/>
            <a:ext cx="2551047" cy="23083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600" b="1" u="none" strike="noStrike" cap="none" spc="0" normalizeH="0" dirty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Karang pada </a:t>
            </a:r>
            <a:br>
              <a:rPr lang="en-GB" sz="1600" b="1" u="none" strike="noStrike" cap="none" spc="0" normalizeH="0" dirty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</a:br>
            <a:r>
              <a:rPr lang="id-ID" sz="1600" b="1" u="none" strike="noStrike" cap="none" spc="0" normalizeH="0" dirty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terumbu di wilayah tropis mendapat 70%-90% energi mereka dari matahari. Artinya, mereka dapat tumbuh menjadi bentuk struktur yang mengagumkan seperti ini.</a:t>
            </a:r>
          </a:p>
        </p:txBody>
      </p:sp>
    </p:spTree>
    <p:extLst>
      <p:ext uri="{BB962C8B-B14F-4D97-AF65-F5344CB8AC3E}">
        <p14:creationId xmlns:p14="http://schemas.microsoft.com/office/powerpoint/2010/main" val="2664411166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CFB8E90C-92D9-0148-BE01-B684A83B15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8"/>
            <a:ext cx="9144000" cy="68732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3: Polip yang menakjubkan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523F29A-116C-9F4B-9143-8E135BA07551}"/>
              </a:ext>
            </a:extLst>
          </p:cNvPr>
          <p:cNvSpPr/>
          <p:nvPr/>
        </p:nvSpPr>
        <p:spPr bwMode="auto">
          <a:xfrm>
            <a:off x="3978887" y="3260255"/>
            <a:ext cx="1439863" cy="1439863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8298457-1F27-5B4D-B40B-2911C80AD546}"/>
              </a:ext>
            </a:extLst>
          </p:cNvPr>
          <p:cNvCxnSpPr>
            <a:endCxn id="10" idx="2"/>
          </p:cNvCxnSpPr>
          <p:nvPr/>
        </p:nvCxnSpPr>
        <p:spPr bwMode="auto">
          <a:xfrm flipV="1">
            <a:off x="3601062" y="3979393"/>
            <a:ext cx="377825" cy="9366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6AC5D2A-2DCF-C84E-BFDE-067351F85E94}"/>
              </a:ext>
            </a:extLst>
          </p:cNvPr>
          <p:cNvCxnSpPr>
            <a:endCxn id="10" idx="4"/>
          </p:cNvCxnSpPr>
          <p:nvPr/>
        </p:nvCxnSpPr>
        <p:spPr bwMode="auto">
          <a:xfrm flipV="1">
            <a:off x="3601062" y="4700118"/>
            <a:ext cx="1096963" cy="2159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hape 210">
            <a:extLst>
              <a:ext uri="{FF2B5EF4-FFF2-40B4-BE49-F238E27FC236}">
                <a16:creationId xmlns:a16="http://schemas.microsoft.com/office/drawing/2014/main" id="{4F784AC1-FE84-804A-9121-F8750C4B5149}"/>
              </a:ext>
            </a:extLst>
          </p:cNvPr>
          <p:cNvSpPr/>
          <p:nvPr/>
        </p:nvSpPr>
        <p:spPr>
          <a:xfrm flipH="1" flipV="1">
            <a:off x="5269447" y="4283922"/>
            <a:ext cx="2954210" cy="29162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7F40A54-F182-A54E-AC3F-DD934923E119}"/>
              </a:ext>
            </a:extLst>
          </p:cNvPr>
          <p:cNvSpPr/>
          <p:nvPr/>
        </p:nvSpPr>
        <p:spPr>
          <a:xfrm>
            <a:off x="2414008" y="1889705"/>
            <a:ext cx="1439863" cy="1439862"/>
          </a:xfrm>
          <a:prstGeom prst="ellipse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en-GB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FE43902-D1A7-9F44-A1F3-EE6C60D6A2D8}"/>
              </a:ext>
            </a:extLst>
          </p:cNvPr>
          <p:cNvCxnSpPr>
            <a:endCxn id="19" idx="4"/>
          </p:cNvCxnSpPr>
          <p:nvPr/>
        </p:nvCxnSpPr>
        <p:spPr>
          <a:xfrm flipH="1" flipV="1">
            <a:off x="3134733" y="3329567"/>
            <a:ext cx="1192213" cy="4333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C2B6BF1-72AB-9C4E-956C-C0E5A0BD7977}"/>
              </a:ext>
            </a:extLst>
          </p:cNvPr>
          <p:cNvCxnSpPr>
            <a:endCxn id="19" idx="6"/>
          </p:cNvCxnSpPr>
          <p:nvPr/>
        </p:nvCxnSpPr>
        <p:spPr>
          <a:xfrm flipH="1" flipV="1">
            <a:off x="3853871" y="2610430"/>
            <a:ext cx="473075" cy="11525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Shape 210">
            <a:extLst>
              <a:ext uri="{FF2B5EF4-FFF2-40B4-BE49-F238E27FC236}">
                <a16:creationId xmlns:a16="http://schemas.microsoft.com/office/drawing/2014/main" id="{E0C3D264-E204-CF4F-B86F-5C4C558CEABA}"/>
              </a:ext>
            </a:extLst>
          </p:cNvPr>
          <p:cNvSpPr/>
          <p:nvPr/>
        </p:nvSpPr>
        <p:spPr>
          <a:xfrm flipV="1">
            <a:off x="759588" y="3201517"/>
            <a:ext cx="2312637" cy="2282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9C42958-577C-894E-BF64-B908F38EB094}"/>
              </a:ext>
            </a:extLst>
          </p:cNvPr>
          <p:cNvSpPr txBox="1"/>
          <p:nvPr/>
        </p:nvSpPr>
        <p:spPr>
          <a:xfrm>
            <a:off x="1079861" y="3622203"/>
            <a:ext cx="1876249" cy="13234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rtl="0">
              <a:defRPr/>
            </a:pPr>
            <a:r>
              <a:rPr lang="id-ID" sz="16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Alga kecil, </a:t>
            </a:r>
            <a:br>
              <a:rPr lang="en-GB" sz="1600" b="1" dirty="0">
                <a:solidFill>
                  <a:srgbClr val="25243D"/>
                </a:solidFill>
                <a:latin typeface="Century Gothic" panose="020B0502020202020204" pitchFamily="34" charset="0"/>
              </a:rPr>
            </a:br>
            <a:r>
              <a:rPr lang="id-ID" sz="16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yang bernama zooxanthellae, hidup di dalam tisu polip karang</a:t>
            </a:r>
            <a:endParaRPr lang="en-GB" sz="1600" b="1" dirty="0">
              <a:solidFill>
                <a:srgbClr val="25243D"/>
              </a:solidFill>
              <a:latin typeface="Century Gothic" panose="020B0502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2546DF7-0790-E449-B3C1-EFAF8CFED9FC}"/>
              </a:ext>
            </a:extLst>
          </p:cNvPr>
          <p:cNvSpPr txBox="1"/>
          <p:nvPr/>
        </p:nvSpPr>
        <p:spPr>
          <a:xfrm>
            <a:off x="5729353" y="4540503"/>
            <a:ext cx="2551047" cy="23083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600" b="1" u="none" strike="noStrike" cap="none" spc="0" normalizeH="0" dirty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Karang pada </a:t>
            </a:r>
            <a:br>
              <a:rPr lang="en-GB" sz="1600" b="1" u="none" strike="noStrike" cap="none" spc="0" normalizeH="0" dirty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</a:br>
            <a:r>
              <a:rPr lang="id-ID" sz="1600" b="1" u="none" strike="noStrike" cap="none" spc="0" normalizeH="0" dirty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terumbu di wilayah tropis mendapat 70%-90% energi mereka dari matahari. Artinya, mereka dapat tumbuh menjadi bentuk struktur yang mengagumkan seperti ini.</a:t>
            </a:r>
          </a:p>
        </p:txBody>
      </p:sp>
    </p:spTree>
    <p:extLst>
      <p:ext uri="{BB962C8B-B14F-4D97-AF65-F5344CB8AC3E}">
        <p14:creationId xmlns:p14="http://schemas.microsoft.com/office/powerpoint/2010/main" val="485112010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CFB8E90C-92D9-0148-BE01-B684A83B15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8"/>
            <a:ext cx="9144000" cy="68732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3: Polip yang menakjubkan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523F29A-116C-9F4B-9143-8E135BA07551}"/>
              </a:ext>
            </a:extLst>
          </p:cNvPr>
          <p:cNvSpPr/>
          <p:nvPr/>
        </p:nvSpPr>
        <p:spPr bwMode="auto">
          <a:xfrm>
            <a:off x="3978887" y="3260255"/>
            <a:ext cx="1439863" cy="1439863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8298457-1F27-5B4D-B40B-2911C80AD546}"/>
              </a:ext>
            </a:extLst>
          </p:cNvPr>
          <p:cNvCxnSpPr>
            <a:endCxn id="10" idx="2"/>
          </p:cNvCxnSpPr>
          <p:nvPr/>
        </p:nvCxnSpPr>
        <p:spPr bwMode="auto">
          <a:xfrm flipV="1">
            <a:off x="3601062" y="3979393"/>
            <a:ext cx="377825" cy="9366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6AC5D2A-2DCF-C84E-BFDE-067351F85E94}"/>
              </a:ext>
            </a:extLst>
          </p:cNvPr>
          <p:cNvCxnSpPr>
            <a:endCxn id="10" idx="4"/>
          </p:cNvCxnSpPr>
          <p:nvPr/>
        </p:nvCxnSpPr>
        <p:spPr bwMode="auto">
          <a:xfrm flipV="1">
            <a:off x="3601062" y="4700118"/>
            <a:ext cx="1096963" cy="2159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hape 210">
            <a:extLst>
              <a:ext uri="{FF2B5EF4-FFF2-40B4-BE49-F238E27FC236}">
                <a16:creationId xmlns:a16="http://schemas.microsoft.com/office/drawing/2014/main" id="{4F784AC1-FE84-804A-9121-F8750C4B5149}"/>
              </a:ext>
            </a:extLst>
          </p:cNvPr>
          <p:cNvSpPr/>
          <p:nvPr/>
        </p:nvSpPr>
        <p:spPr>
          <a:xfrm flipH="1" flipV="1">
            <a:off x="5269447" y="4283922"/>
            <a:ext cx="2954210" cy="29162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7F40A54-F182-A54E-AC3F-DD934923E119}"/>
              </a:ext>
            </a:extLst>
          </p:cNvPr>
          <p:cNvSpPr/>
          <p:nvPr/>
        </p:nvSpPr>
        <p:spPr>
          <a:xfrm>
            <a:off x="2414008" y="1889705"/>
            <a:ext cx="1439863" cy="1439862"/>
          </a:xfrm>
          <a:prstGeom prst="ellipse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en-GB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FE43902-D1A7-9F44-A1F3-EE6C60D6A2D8}"/>
              </a:ext>
            </a:extLst>
          </p:cNvPr>
          <p:cNvCxnSpPr>
            <a:endCxn id="19" idx="4"/>
          </p:cNvCxnSpPr>
          <p:nvPr/>
        </p:nvCxnSpPr>
        <p:spPr>
          <a:xfrm flipH="1" flipV="1">
            <a:off x="3134733" y="3329567"/>
            <a:ext cx="1192213" cy="4333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C2B6BF1-72AB-9C4E-956C-C0E5A0BD7977}"/>
              </a:ext>
            </a:extLst>
          </p:cNvPr>
          <p:cNvCxnSpPr>
            <a:endCxn id="19" idx="6"/>
          </p:cNvCxnSpPr>
          <p:nvPr/>
        </p:nvCxnSpPr>
        <p:spPr>
          <a:xfrm flipH="1" flipV="1">
            <a:off x="3853871" y="2610430"/>
            <a:ext cx="473075" cy="11525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Shape 210">
            <a:extLst>
              <a:ext uri="{FF2B5EF4-FFF2-40B4-BE49-F238E27FC236}">
                <a16:creationId xmlns:a16="http://schemas.microsoft.com/office/drawing/2014/main" id="{E0C3D264-E204-CF4F-B86F-5C4C558CEABA}"/>
              </a:ext>
            </a:extLst>
          </p:cNvPr>
          <p:cNvSpPr/>
          <p:nvPr/>
        </p:nvSpPr>
        <p:spPr>
          <a:xfrm flipV="1">
            <a:off x="759588" y="3201517"/>
            <a:ext cx="2312637" cy="2282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3" name="Shape 210">
            <a:extLst>
              <a:ext uri="{FF2B5EF4-FFF2-40B4-BE49-F238E27FC236}">
                <a16:creationId xmlns:a16="http://schemas.microsoft.com/office/drawing/2014/main" id="{F0638D43-5142-3A4B-9F00-F1B175575E6D}"/>
              </a:ext>
            </a:extLst>
          </p:cNvPr>
          <p:cNvSpPr/>
          <p:nvPr/>
        </p:nvSpPr>
        <p:spPr>
          <a:xfrm>
            <a:off x="258902" y="618397"/>
            <a:ext cx="2575728" cy="25426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2546DF7-0790-E449-B3C1-EFAF8CFED9FC}"/>
              </a:ext>
            </a:extLst>
          </p:cNvPr>
          <p:cNvSpPr txBox="1"/>
          <p:nvPr/>
        </p:nvSpPr>
        <p:spPr>
          <a:xfrm>
            <a:off x="5729353" y="4540503"/>
            <a:ext cx="2551047" cy="23083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600" b="1" u="none" strike="noStrike" cap="none" spc="0" normalizeH="0" dirty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Karang pada </a:t>
            </a:r>
            <a:br>
              <a:rPr lang="en-GB" sz="1600" b="1" u="none" strike="noStrike" cap="none" spc="0" normalizeH="0" dirty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</a:br>
            <a:r>
              <a:rPr lang="id-ID" sz="1600" b="1" u="none" strike="noStrike" cap="none" spc="0" normalizeH="0" dirty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terumbu di wilayah tropis mendapat 70%-90% energi mereka dari matahari. Artinya, mereka dapat tumbuh menjadi bentuk struktur yang mengagumkan seperti ini.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9C42958-577C-894E-BF64-B908F38EB094}"/>
              </a:ext>
            </a:extLst>
          </p:cNvPr>
          <p:cNvSpPr txBox="1"/>
          <p:nvPr/>
        </p:nvSpPr>
        <p:spPr>
          <a:xfrm>
            <a:off x="1079861" y="3622203"/>
            <a:ext cx="1876249" cy="13234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rtl="0">
              <a:defRPr/>
            </a:pPr>
            <a:r>
              <a:rPr lang="id-ID" sz="16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Alga kecil, </a:t>
            </a:r>
            <a:br>
              <a:rPr lang="en-GB" sz="1600" b="1" dirty="0">
                <a:solidFill>
                  <a:srgbClr val="25243D"/>
                </a:solidFill>
                <a:latin typeface="Century Gothic" panose="020B0502020202020204" pitchFamily="34" charset="0"/>
              </a:rPr>
            </a:br>
            <a:r>
              <a:rPr lang="id-ID" sz="16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yang bernama zooxanthellae, hidup di dalam tisu polip karang</a:t>
            </a:r>
            <a:endParaRPr lang="en-GB" sz="1600" b="1" dirty="0">
              <a:solidFill>
                <a:srgbClr val="25243D"/>
              </a:solidFill>
              <a:latin typeface="Century Gothic" panose="020B0502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A65DB5D-CA41-3341-88E8-65F13AC77AC9}"/>
              </a:ext>
            </a:extLst>
          </p:cNvPr>
          <p:cNvSpPr txBox="1"/>
          <p:nvPr/>
        </p:nvSpPr>
        <p:spPr>
          <a:xfrm>
            <a:off x="630103" y="1067984"/>
            <a:ext cx="2204527" cy="1569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rtl="0">
              <a:defRPr/>
            </a:pPr>
            <a:r>
              <a:rPr lang="id-ID" sz="16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Fotosintesis zooxanthellae memberi energi pada karang, dan sebaliknya mereka menerima nutrisi.</a:t>
            </a:r>
            <a:endParaRPr lang="en-GB" sz="1600" b="1" dirty="0">
              <a:solidFill>
                <a:srgbClr val="25243D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204566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CFB8E90C-92D9-0148-BE01-B684A83B15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8"/>
            <a:ext cx="9144000" cy="68732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3: Polip yang menakjubkan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523F29A-116C-9F4B-9143-8E135BA07551}"/>
              </a:ext>
            </a:extLst>
          </p:cNvPr>
          <p:cNvSpPr/>
          <p:nvPr/>
        </p:nvSpPr>
        <p:spPr bwMode="auto">
          <a:xfrm>
            <a:off x="3978887" y="3260255"/>
            <a:ext cx="1439863" cy="1439863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8298457-1F27-5B4D-B40B-2911C80AD546}"/>
              </a:ext>
            </a:extLst>
          </p:cNvPr>
          <p:cNvCxnSpPr>
            <a:endCxn id="10" idx="2"/>
          </p:cNvCxnSpPr>
          <p:nvPr/>
        </p:nvCxnSpPr>
        <p:spPr bwMode="auto">
          <a:xfrm flipV="1">
            <a:off x="3601062" y="3979393"/>
            <a:ext cx="377825" cy="9366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6AC5D2A-2DCF-C84E-BFDE-067351F85E94}"/>
              </a:ext>
            </a:extLst>
          </p:cNvPr>
          <p:cNvCxnSpPr>
            <a:endCxn id="10" idx="4"/>
          </p:cNvCxnSpPr>
          <p:nvPr/>
        </p:nvCxnSpPr>
        <p:spPr bwMode="auto">
          <a:xfrm flipV="1">
            <a:off x="3601062" y="4700118"/>
            <a:ext cx="1096963" cy="2159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hape 210">
            <a:extLst>
              <a:ext uri="{FF2B5EF4-FFF2-40B4-BE49-F238E27FC236}">
                <a16:creationId xmlns:a16="http://schemas.microsoft.com/office/drawing/2014/main" id="{4F784AC1-FE84-804A-9121-F8750C4B5149}"/>
              </a:ext>
            </a:extLst>
          </p:cNvPr>
          <p:cNvSpPr/>
          <p:nvPr/>
        </p:nvSpPr>
        <p:spPr>
          <a:xfrm flipH="1" flipV="1">
            <a:off x="5269447" y="4283922"/>
            <a:ext cx="2954210" cy="29162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7F40A54-F182-A54E-AC3F-DD934923E119}"/>
              </a:ext>
            </a:extLst>
          </p:cNvPr>
          <p:cNvSpPr/>
          <p:nvPr/>
        </p:nvSpPr>
        <p:spPr>
          <a:xfrm>
            <a:off x="2414008" y="1889705"/>
            <a:ext cx="1439863" cy="1439862"/>
          </a:xfrm>
          <a:prstGeom prst="ellipse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en-GB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FE43902-D1A7-9F44-A1F3-EE6C60D6A2D8}"/>
              </a:ext>
            </a:extLst>
          </p:cNvPr>
          <p:cNvCxnSpPr>
            <a:endCxn id="19" idx="4"/>
          </p:cNvCxnSpPr>
          <p:nvPr/>
        </p:nvCxnSpPr>
        <p:spPr>
          <a:xfrm flipH="1" flipV="1">
            <a:off x="3134733" y="3329567"/>
            <a:ext cx="1192213" cy="4333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C2B6BF1-72AB-9C4E-956C-C0E5A0BD7977}"/>
              </a:ext>
            </a:extLst>
          </p:cNvPr>
          <p:cNvCxnSpPr>
            <a:endCxn id="19" idx="6"/>
          </p:cNvCxnSpPr>
          <p:nvPr/>
        </p:nvCxnSpPr>
        <p:spPr>
          <a:xfrm flipH="1" flipV="1">
            <a:off x="3853871" y="2610430"/>
            <a:ext cx="473075" cy="11525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2546DF7-0790-E449-B3C1-EFAF8CFED9FC}"/>
              </a:ext>
            </a:extLst>
          </p:cNvPr>
          <p:cNvSpPr txBox="1"/>
          <p:nvPr/>
        </p:nvSpPr>
        <p:spPr>
          <a:xfrm>
            <a:off x="5729353" y="4540503"/>
            <a:ext cx="2551047" cy="23083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600" b="1" u="none" strike="noStrike" cap="none" spc="0" normalizeH="0" dirty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Karang pada </a:t>
            </a:r>
            <a:br>
              <a:rPr lang="en-GB" sz="1600" b="1" u="none" strike="noStrike" cap="none" spc="0" normalizeH="0" dirty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</a:br>
            <a:r>
              <a:rPr lang="id-ID" sz="1600" b="1" u="none" strike="noStrike" cap="none" spc="0" normalizeH="0" dirty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terumbu di wilayah tropis mendapat 70%-90% energi mereka dari matahari. Artinya, mereka dapat tumbuh menjadi bentuk struktur yang mengagumkan seperti ini.</a:t>
            </a:r>
          </a:p>
        </p:txBody>
      </p:sp>
      <p:sp>
        <p:nvSpPr>
          <p:cNvPr id="26" name="Shape 210">
            <a:extLst>
              <a:ext uri="{FF2B5EF4-FFF2-40B4-BE49-F238E27FC236}">
                <a16:creationId xmlns:a16="http://schemas.microsoft.com/office/drawing/2014/main" id="{E0C3D264-E204-CF4F-B86F-5C4C558CEABA}"/>
              </a:ext>
            </a:extLst>
          </p:cNvPr>
          <p:cNvSpPr/>
          <p:nvPr/>
        </p:nvSpPr>
        <p:spPr>
          <a:xfrm flipV="1">
            <a:off x="759588" y="3201517"/>
            <a:ext cx="2312637" cy="2282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3" name="Shape 210">
            <a:extLst>
              <a:ext uri="{FF2B5EF4-FFF2-40B4-BE49-F238E27FC236}">
                <a16:creationId xmlns:a16="http://schemas.microsoft.com/office/drawing/2014/main" id="{F0638D43-5142-3A4B-9F00-F1B175575E6D}"/>
              </a:ext>
            </a:extLst>
          </p:cNvPr>
          <p:cNvSpPr/>
          <p:nvPr/>
        </p:nvSpPr>
        <p:spPr>
          <a:xfrm>
            <a:off x="258902" y="618397"/>
            <a:ext cx="2575728" cy="25426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A65DB5D-CA41-3341-88E8-65F13AC77AC9}"/>
              </a:ext>
            </a:extLst>
          </p:cNvPr>
          <p:cNvSpPr txBox="1"/>
          <p:nvPr/>
        </p:nvSpPr>
        <p:spPr>
          <a:xfrm>
            <a:off x="630103" y="1067984"/>
            <a:ext cx="2204527" cy="1569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rtl="0">
              <a:defRPr/>
            </a:pPr>
            <a:r>
              <a:rPr lang="id-ID" sz="16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Fotosintesis zooxanthellae memberi energi pada karang, dan sebaliknya mereka menerima nutrisi.</a:t>
            </a:r>
            <a:endParaRPr lang="en-GB" sz="1600" b="1" dirty="0">
              <a:solidFill>
                <a:srgbClr val="25243D"/>
              </a:solidFill>
              <a:latin typeface="Century Gothic" panose="020B0502020202020204" pitchFamily="34" charset="0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D9267BE8-8BAF-0345-866D-01153BEA8080}"/>
              </a:ext>
            </a:extLst>
          </p:cNvPr>
          <p:cNvSpPr/>
          <p:nvPr/>
        </p:nvSpPr>
        <p:spPr>
          <a:xfrm>
            <a:off x="5346187" y="2272968"/>
            <a:ext cx="1439863" cy="1439862"/>
          </a:xfrm>
          <a:prstGeom prst="ellipse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en-GB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7BBBC41-07F1-C440-9077-3549E59F0918}"/>
              </a:ext>
            </a:extLst>
          </p:cNvPr>
          <p:cNvCxnSpPr>
            <a:endCxn id="29" idx="2"/>
          </p:cNvCxnSpPr>
          <p:nvPr/>
        </p:nvCxnSpPr>
        <p:spPr>
          <a:xfrm flipV="1">
            <a:off x="5165212" y="2993693"/>
            <a:ext cx="180975" cy="1093787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6E5FC60-74DF-114F-BCB1-15AA74EFA9DF}"/>
              </a:ext>
            </a:extLst>
          </p:cNvPr>
          <p:cNvCxnSpPr>
            <a:endCxn id="29" idx="4"/>
          </p:cNvCxnSpPr>
          <p:nvPr/>
        </p:nvCxnSpPr>
        <p:spPr>
          <a:xfrm flipV="1">
            <a:off x="5165212" y="3712830"/>
            <a:ext cx="901700" cy="37465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Shape 210">
            <a:extLst>
              <a:ext uri="{FF2B5EF4-FFF2-40B4-BE49-F238E27FC236}">
                <a16:creationId xmlns:a16="http://schemas.microsoft.com/office/drawing/2014/main" id="{3CD48E2F-964A-534C-8F11-8B640973C555}"/>
              </a:ext>
            </a:extLst>
          </p:cNvPr>
          <p:cNvSpPr/>
          <p:nvPr/>
        </p:nvSpPr>
        <p:spPr>
          <a:xfrm flipH="1">
            <a:off x="6365428" y="935772"/>
            <a:ext cx="2402836" cy="23719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64353ED-EB39-7C44-8319-1035F01E5AAD}"/>
              </a:ext>
            </a:extLst>
          </p:cNvPr>
          <p:cNvSpPr txBox="1"/>
          <p:nvPr/>
        </p:nvSpPr>
        <p:spPr>
          <a:xfrm>
            <a:off x="6746552" y="1436085"/>
            <a:ext cx="2109893" cy="1569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rtl="0">
              <a:defRPr/>
            </a:pPr>
            <a:r>
              <a:rPr lang="id-ID" sz="16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Pada malam hari, polip karang menggunakan tentakel mereka untuk menangkap hewan kecil.</a:t>
            </a:r>
            <a:endParaRPr lang="en-GB" sz="1600" b="1" dirty="0">
              <a:solidFill>
                <a:srgbClr val="25243D"/>
              </a:solidFill>
              <a:latin typeface="Century Gothic" panose="020B0502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9C42958-577C-894E-BF64-B908F38EB094}"/>
              </a:ext>
            </a:extLst>
          </p:cNvPr>
          <p:cNvSpPr txBox="1"/>
          <p:nvPr/>
        </p:nvSpPr>
        <p:spPr>
          <a:xfrm>
            <a:off x="1079861" y="3622203"/>
            <a:ext cx="1876249" cy="13234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rtl="0">
              <a:defRPr/>
            </a:pPr>
            <a:r>
              <a:rPr lang="id-ID" sz="16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Alga kecil, </a:t>
            </a:r>
            <a:br>
              <a:rPr lang="en-GB" sz="1600" b="1" dirty="0">
                <a:solidFill>
                  <a:srgbClr val="25243D"/>
                </a:solidFill>
                <a:latin typeface="Century Gothic" panose="020B0502020202020204" pitchFamily="34" charset="0"/>
              </a:rPr>
            </a:br>
            <a:r>
              <a:rPr lang="id-ID" sz="16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yang bernama zooxanthellae, hidup di dalam tisu polip karang</a:t>
            </a:r>
            <a:endParaRPr lang="en-GB" sz="1600" b="1" dirty="0">
              <a:solidFill>
                <a:srgbClr val="25243D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176390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1057BFF-BC0D-8741-9808-0E5C97AC357F}"/>
              </a:ext>
            </a:extLst>
          </p:cNvPr>
          <p:cNvSpPr txBox="1"/>
          <p:nvPr/>
        </p:nvSpPr>
        <p:spPr>
          <a:xfrm>
            <a:off x="4742184" y="1505602"/>
            <a:ext cx="3831189" cy="31700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28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Sekarang lengkapi  </a:t>
            </a:r>
            <a:br>
              <a:rPr kumimoji="0" lang="en-GB" sz="2800" b="1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</a:br>
            <a:r>
              <a:rPr lang="id-ID" sz="28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catatan penyelaman kalian: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GB" sz="24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20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Jelaskan apa yang telah kalian lihat dan bagaimana perasaan kalian saat pertama kali melakukan </a:t>
            </a:r>
            <a:r>
              <a:rPr lang="id-ID" sz="2000" b="1" dirty="0">
                <a:solidFill>
                  <a:schemeClr val="bg2"/>
                </a:solidFill>
                <a:latin typeface="Century Gothic" panose="020B0502020202020204" pitchFamily="34" charset="0"/>
              </a:rPr>
              <a:t>penyelaman</a:t>
            </a:r>
            <a:r>
              <a:rPr lang="id-ID" sz="20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 virtual ini. 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20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Kata apa sajakah </a:t>
            </a:r>
            <a:r>
              <a:rPr lang="id-ID" sz="2000" b="1" dirty="0">
                <a:solidFill>
                  <a:schemeClr val="bg2"/>
                </a:solidFill>
                <a:latin typeface="Century Gothic" panose="020B0502020202020204" pitchFamily="34" charset="0"/>
              </a:rPr>
              <a:t>yang dapat kalian gunakan untuk mendeskripsikan habitat karang</a:t>
            </a:r>
            <a:r>
              <a:rPr lang="id-ID" sz="20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?</a:t>
            </a:r>
            <a:endParaRPr kumimoji="0" lang="en-GB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3: Polip yang menakjubkan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91" y="1340629"/>
            <a:ext cx="3604045" cy="50692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1783556" y="1524000"/>
            <a:ext cx="90488" cy="145256"/>
          </a:xfrm>
          <a:prstGeom prst="rect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885339891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D30D503-855A-CB4C-8F8D-DBB81B2A9BE1}"/>
              </a:ext>
            </a:extLst>
          </p:cNvPr>
          <p:cNvSpPr txBox="1"/>
          <p:nvPr/>
        </p:nvSpPr>
        <p:spPr>
          <a:xfrm>
            <a:off x="2243095" y="5637776"/>
            <a:ext cx="5337044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693988" algn="l"/>
              </a:tabLst>
            </a:pPr>
            <a:r>
              <a:rPr lang="id-ID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Gambar dan foto </a:t>
            </a:r>
            <a:r>
              <a:rPr lang="en-GB" sz="1400" b="1" dirty="0">
                <a:solidFill>
                  <a:schemeClr val="bg2"/>
                </a:solidFill>
                <a:latin typeface="Century Gothic" panose="020B0502020202020204" pitchFamily="34" charset="0"/>
              </a:rPr>
              <a:t>           </a:t>
            </a:r>
            <a:r>
              <a:rPr lang="id-ID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XL Catlin Seaview Survey</a:t>
            </a:r>
            <a:endParaRPr lang="en-GB" sz="1400" b="1" u="none" strike="noStrike" cap="none" spc="0" normalizeH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defTabSz="457200">
              <a:tabLst>
                <a:tab pos="2693988" algn="l"/>
              </a:tabLst>
            </a:pPr>
            <a:r>
              <a:rPr lang="id-ID" sz="1400" b="1" dirty="0">
                <a:solidFill>
                  <a:schemeClr val="bg2"/>
                </a:solidFill>
                <a:latin typeface="Century Gothic" panose="020B0502020202020204" pitchFamily="34" charset="0"/>
              </a:rPr>
              <a:t>lainnya</a:t>
            </a:r>
            <a:endParaRPr lang="id-ID" sz="1400" b="1" u="none" strike="noStrike" cap="none" spc="0" normalizeH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8" name="Title 8">
            <a:extLst>
              <a:ext uri="{FF2B5EF4-FFF2-40B4-BE49-F238E27FC236}">
                <a16:creationId xmlns:a16="http://schemas.microsoft.com/office/drawing/2014/main" id="{51F63E4D-6BBF-3E43-84DD-D801409E7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3: Polip yang menakjubkan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966746-CE75-F546-B463-0A253B87B3A6}"/>
              </a:ext>
            </a:extLst>
          </p:cNvPr>
          <p:cNvSpPr txBox="1"/>
          <p:nvPr/>
        </p:nvSpPr>
        <p:spPr>
          <a:xfrm>
            <a:off x="449263" y="2222500"/>
            <a:ext cx="1332036" cy="33701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rtl="0">
              <a:lnSpc>
                <a:spcPct val="150000"/>
              </a:lnSpc>
            </a:pPr>
            <a:r>
              <a:rPr lang="id-ID" sz="1600" u="sng">
                <a:solidFill>
                  <a:schemeClr val="bg2"/>
                </a:solidFill>
                <a:latin typeface="Century Gothic Bold"/>
              </a:rPr>
              <a:t>Slide</a:t>
            </a:r>
          </a:p>
          <a:p>
            <a:pPr defTabSz="457200" rtl="0">
              <a:lnSpc>
                <a:spcPct val="150000"/>
              </a:lnSpc>
            </a:pPr>
            <a:r>
              <a:rPr lang="id-ID" sz="1400">
                <a:solidFill>
                  <a:schemeClr val="bg2"/>
                </a:solidFill>
                <a:latin typeface="Century Gothic Bold"/>
              </a:rPr>
              <a:t>2, 3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2, 3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chemeClr val="bg2"/>
                </a:solidFill>
                <a:latin typeface="Century Gothic Bold"/>
              </a:rPr>
              <a:t>2, 3, 5-15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chemeClr val="bg2"/>
                </a:solidFill>
                <a:latin typeface="Century Gothic Bold"/>
              </a:rPr>
              <a:t>4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5-11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chemeClr val="bg2"/>
                </a:solidFill>
                <a:latin typeface="Century Gothic Bold"/>
              </a:rPr>
              <a:t>5-11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5-11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chemeClr val="bg2"/>
                </a:solidFill>
                <a:latin typeface="Century Gothic Bold"/>
              </a:rPr>
              <a:t>13-15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15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E6094ED-74A3-104C-A963-BAC3E352025B}"/>
              </a:ext>
            </a:extLst>
          </p:cNvPr>
          <p:cNvSpPr txBox="1"/>
          <p:nvPr/>
        </p:nvSpPr>
        <p:spPr>
          <a:xfrm>
            <a:off x="2243095" y="2217446"/>
            <a:ext cx="2923167" cy="33701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600" u="sng">
                <a:solidFill>
                  <a:schemeClr val="bg2"/>
                </a:solidFill>
                <a:latin typeface="Century Gothic Bold"/>
              </a:rPr>
              <a:t>Gambar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chemeClr val="bg2"/>
                </a:solidFill>
                <a:latin typeface="Century Gothic Bold"/>
              </a:rPr>
              <a:t>Mozaik terumbu</a:t>
            </a:r>
          </a:p>
          <a:p>
            <a:pPr defTabSz="457200" rtl="0">
              <a:lnSpc>
                <a:spcPct val="150000"/>
              </a:lnSpc>
            </a:pPr>
            <a:r>
              <a:rPr lang="id-ID" sz="1400">
                <a:solidFill>
                  <a:schemeClr val="bg2"/>
                </a:solidFill>
                <a:latin typeface="Century Gothic Bold"/>
              </a:rPr>
              <a:t>Terumbu karang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Polip karang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chemeClr val="bg2"/>
                </a:solidFill>
                <a:latin typeface="Century Gothic Bold"/>
              </a:rPr>
              <a:t>Polip mantap sedap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Planula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chemeClr val="bg2"/>
                </a:solidFill>
                <a:latin typeface="Century Gothic Bold"/>
              </a:rPr>
              <a:t>Polip kecil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Polip karang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chemeClr val="bg2"/>
                </a:solidFill>
                <a:latin typeface="Century Gothic Bold"/>
              </a:rPr>
              <a:t>Zooxanthellae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Copepoda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BD5BEE-7DB2-DD46-A836-8268E0BE3042}"/>
              </a:ext>
            </a:extLst>
          </p:cNvPr>
          <p:cNvSpPr txBox="1"/>
          <p:nvPr/>
        </p:nvSpPr>
        <p:spPr>
          <a:xfrm>
            <a:off x="4324440" y="2222500"/>
            <a:ext cx="3947139" cy="33701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600" u="sng">
                <a:solidFill>
                  <a:schemeClr val="bg2"/>
                </a:solidFill>
                <a:latin typeface="Century Gothic Bold"/>
              </a:rPr>
              <a:t>Kredit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chemeClr val="bg2"/>
                </a:solidFill>
                <a:latin typeface="Century Gothic Bold"/>
              </a:rPr>
              <a:t>NASA</a:t>
            </a:r>
          </a:p>
          <a:p>
            <a:pPr defTabSz="457200" rtl="0">
              <a:lnSpc>
                <a:spcPct val="150000"/>
              </a:lnSpc>
            </a:pPr>
            <a:r>
              <a:rPr lang="id-ID" sz="1400">
                <a:solidFill>
                  <a:schemeClr val="bg2"/>
                </a:solidFill>
                <a:latin typeface="Century Gothic Bold"/>
              </a:rPr>
              <a:t>NASA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OIST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chemeClr val="bg2"/>
                </a:solidFill>
                <a:latin typeface="Century Gothic Bold"/>
              </a:rPr>
              <a:t>Encounter Edu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OIST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chemeClr val="bg2"/>
                </a:solidFill>
                <a:latin typeface="Century Gothic Bold"/>
              </a:rPr>
              <a:t>OIST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NOAA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chemeClr val="bg2"/>
                </a:solidFill>
                <a:latin typeface="Century Gothic Bold"/>
              </a:rPr>
              <a:t>Emma Kennedy/Universitas Exeter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NOAA</a:t>
            </a:r>
          </a:p>
        </p:txBody>
      </p:sp>
    </p:spTree>
    <p:extLst>
      <p:ext uri="{BB962C8B-B14F-4D97-AF65-F5344CB8AC3E}">
        <p14:creationId xmlns:p14="http://schemas.microsoft.com/office/powerpoint/2010/main" val="414702756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02ED9E68-44AF-814E-8A0D-2FA6671D6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3: Polip yang menakjubkan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14875AA-FDBE-4745-9E8D-FD76777448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8976" y="2820462"/>
            <a:ext cx="2690421" cy="1053385"/>
          </a:xfrm>
        </p:spPr>
        <p:txBody>
          <a:bodyPr rtlCol="0"/>
          <a:lstStyle/>
          <a:p>
            <a:pPr defTabSz="457200" rtl="0"/>
            <a:r>
              <a:rPr lang="id-ID" sz="1500" dirty="0">
                <a:solidFill>
                  <a:schemeClr val="bg2"/>
                </a:solidFill>
              </a:rPr>
              <a:t>Memahami bahwa terumbu karang, yang dapat terlihat dari luar angkasa, terdiri dari hewan yang sangat kecil ukurannya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474CFCC-828E-194E-A4B6-B5824D515C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defTabSz="457200" rtl="0"/>
            <a:r>
              <a:rPr lang="id-ID" sz="1500">
                <a:solidFill>
                  <a:schemeClr val="bg2"/>
                </a:solidFill>
              </a:rPr>
              <a:t>Mendeskripsikan anatomi polip karang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B543EF-39EE-C947-8F19-DFC642F8A2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48615" y="4861331"/>
            <a:ext cx="2570782" cy="1053385"/>
          </a:xfrm>
        </p:spPr>
        <p:txBody>
          <a:bodyPr rtlCol="0"/>
          <a:lstStyle/>
          <a:p>
            <a:pPr defTabSz="457200" rtl="0"/>
            <a:r>
              <a:rPr lang="id-ID" sz="1500" dirty="0">
                <a:solidFill>
                  <a:schemeClr val="bg2"/>
                </a:solidFill>
              </a:rPr>
              <a:t>Memahami berbagai metode yang digunakan oleh polip karang untuk mendapatkan energi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7EA040D-E788-1D40-B7C8-468E262501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 rtlCol="0"/>
          <a:lstStyle/>
          <a:p>
            <a:pPr defTabSz="457200" rtl="0"/>
            <a:r>
              <a:rPr lang="id-ID" sz="1500" dirty="0">
                <a:solidFill>
                  <a:schemeClr val="bg2"/>
                </a:solidFill>
              </a:rPr>
              <a:t>Menjelaskan dan membandingkan siklus hidup karang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CD4DDFB-9CD1-9C4F-A3F0-ACB8028653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9946" y="1026912"/>
            <a:ext cx="3307654" cy="359903"/>
          </a:xfrm>
        </p:spPr>
        <p:txBody>
          <a:bodyPr rtlCol="0"/>
          <a:lstStyle/>
          <a:p>
            <a:pPr rtl="0"/>
            <a:r>
              <a:rPr lang="id-ID" sz="3400" dirty="0"/>
              <a:t>Tujuan Pembelajaran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B752443C-0D3C-FA48-9D05-09CCE86EFEE7}"/>
              </a:ext>
            </a:extLst>
          </p:cNvPr>
          <p:cNvSpPr txBox="1">
            <a:spLocks/>
          </p:cNvSpPr>
          <p:nvPr/>
        </p:nvSpPr>
        <p:spPr>
          <a:xfrm>
            <a:off x="3467919" y="4844820"/>
            <a:ext cx="2970459" cy="1053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/>
          <a:lstStyle>
            <a:lvl1pPr marL="0" marR="0" indent="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7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7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7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7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7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defTabSz="457200" rtl="0" hangingPunct="1"/>
            <a:r>
              <a:rPr lang="id-ID" sz="1500" dirty="0">
                <a:solidFill>
                  <a:schemeClr val="bg2"/>
                </a:solidFill>
              </a:rPr>
              <a:t>Mengulas kembali pembelajaran dan memikirkan peran polip karang dalam menciptakan terumbu</a:t>
            </a:r>
          </a:p>
        </p:txBody>
      </p:sp>
    </p:spTree>
    <p:extLst>
      <p:ext uri="{BB962C8B-B14F-4D97-AF65-F5344CB8AC3E}">
        <p14:creationId xmlns:p14="http://schemas.microsoft.com/office/powerpoint/2010/main" val="287451791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17307-D64A-3B40-AAAB-2FEA5F006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3: Polip yang menakjubkan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DAF38B-7BCF-2148-9ADE-83B9BA542F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022" y="2073755"/>
            <a:ext cx="1625600" cy="16256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B95ED7C-22AF-AD4D-836A-FB2B04CD43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654" y="2046611"/>
            <a:ext cx="1612900" cy="16129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C3288C-2A90-F04F-AEFA-895A16B53D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9082" y="2035652"/>
            <a:ext cx="1625600" cy="16129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D1B3E59-9F1B-EF43-AD2E-084064A66B0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0605" y="4231827"/>
            <a:ext cx="1625600" cy="1625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1F56680-8BB7-C243-ACA5-8E538F4E003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602" y="4231827"/>
            <a:ext cx="1612900" cy="16256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3821C64-E970-3A49-A051-94E8F3DA866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827" y="4238177"/>
            <a:ext cx="1625600" cy="16129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8754D34C-22AC-1A42-A12F-C24B1BC86C18}"/>
              </a:ext>
            </a:extLst>
          </p:cNvPr>
          <p:cNvSpPr txBox="1">
            <a:spLocks/>
          </p:cNvSpPr>
          <p:nvPr/>
        </p:nvSpPr>
        <p:spPr>
          <a:xfrm>
            <a:off x="413402" y="1108862"/>
            <a:ext cx="8694738" cy="1023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id-ID" sz="3200">
                <a:solidFill>
                  <a:schemeClr val="tx1"/>
                </a:solidFill>
              </a:rPr>
              <a:t>Bagaimana seharusnya urutan dari gambar ini?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4B50C9B-72CF-CD45-836A-2874F2C792F5}"/>
              </a:ext>
            </a:extLst>
          </p:cNvPr>
          <p:cNvSpPr txBox="1"/>
          <p:nvPr/>
        </p:nvSpPr>
        <p:spPr>
          <a:xfrm>
            <a:off x="413402" y="3739376"/>
            <a:ext cx="261338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800" b="1" u="none" strike="noStrike" cap="none" spc="0" normalizeH="0" dirty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Terumbu karang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1EFABE1-610D-D843-BD46-08A9C89710CC}"/>
              </a:ext>
            </a:extLst>
          </p:cNvPr>
          <p:cNvSpPr txBox="1"/>
          <p:nvPr/>
        </p:nvSpPr>
        <p:spPr>
          <a:xfrm>
            <a:off x="3235263" y="3713462"/>
            <a:ext cx="261338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800" b="1" u="none" strike="noStrike" cap="none" spc="0" normalizeH="0" dirty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Mozaik terumbu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468ACA0-B986-DC49-A0EE-F4264F01B779}"/>
              </a:ext>
            </a:extLst>
          </p:cNvPr>
          <p:cNvSpPr txBox="1"/>
          <p:nvPr/>
        </p:nvSpPr>
        <p:spPr>
          <a:xfrm>
            <a:off x="6452534" y="3713462"/>
            <a:ext cx="1792941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8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Koloni karang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24453A-6C25-0F40-ABB1-089E14907EC4}"/>
              </a:ext>
            </a:extLst>
          </p:cNvPr>
          <p:cNvSpPr txBox="1"/>
          <p:nvPr/>
        </p:nvSpPr>
        <p:spPr>
          <a:xfrm>
            <a:off x="498826" y="5935699"/>
            <a:ext cx="261338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800" b="1" u="none" strike="noStrike" cap="none" spc="0" normalizeH="0" dirty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Terumbu karang datar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2D60303-5C03-564C-AE5D-4B4C83B8EC56}"/>
              </a:ext>
            </a:extLst>
          </p:cNvPr>
          <p:cNvSpPr txBox="1"/>
          <p:nvPr/>
        </p:nvSpPr>
        <p:spPr>
          <a:xfrm>
            <a:off x="3655985" y="5909785"/>
            <a:ext cx="1792941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8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Polip karang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06524A-59EC-D843-BB5F-4152A6471FBA}"/>
              </a:ext>
            </a:extLst>
          </p:cNvPr>
          <p:cNvSpPr txBox="1"/>
          <p:nvPr/>
        </p:nvSpPr>
        <p:spPr>
          <a:xfrm>
            <a:off x="6237962" y="5909785"/>
            <a:ext cx="2342367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800" b="1" u="none" strike="noStrike" cap="none" spc="0" normalizeH="0" dirty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Cabang karang</a:t>
            </a:r>
          </a:p>
        </p:txBody>
      </p:sp>
    </p:spTree>
    <p:extLst>
      <p:ext uri="{BB962C8B-B14F-4D97-AF65-F5344CB8AC3E}">
        <p14:creationId xmlns:p14="http://schemas.microsoft.com/office/powerpoint/2010/main" val="3888310610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17307-D64A-3B40-AAAB-2FEA5F006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3: Polip yang menakjubkan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F9D6117-8645-CB4D-AD8C-4D2C9E53A169}"/>
              </a:ext>
            </a:extLst>
          </p:cNvPr>
          <p:cNvSpPr/>
          <p:nvPr/>
        </p:nvSpPr>
        <p:spPr>
          <a:xfrm>
            <a:off x="4680888" y="2218474"/>
            <a:ext cx="1172864" cy="1172864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BDBAB3C0-40A0-2440-92E7-16009498AEE7}"/>
              </a:ext>
            </a:extLst>
          </p:cNvPr>
          <p:cNvSpPr/>
          <p:nvPr/>
        </p:nvSpPr>
        <p:spPr>
          <a:xfrm>
            <a:off x="459729" y="2222500"/>
            <a:ext cx="1172864" cy="1172864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4C4B1F5-A717-B34C-AFB3-FDB54E7350CB}"/>
              </a:ext>
            </a:extLst>
          </p:cNvPr>
          <p:cNvSpPr/>
          <p:nvPr/>
        </p:nvSpPr>
        <p:spPr>
          <a:xfrm>
            <a:off x="7521874" y="2222500"/>
            <a:ext cx="1172864" cy="1172864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2A5DABD-463A-7D40-838E-D67AB1C34441}"/>
              </a:ext>
            </a:extLst>
          </p:cNvPr>
          <p:cNvSpPr/>
          <p:nvPr/>
        </p:nvSpPr>
        <p:spPr>
          <a:xfrm>
            <a:off x="3263787" y="2222500"/>
            <a:ext cx="1172864" cy="1172864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B6752F0-1D88-D24B-825C-D052DC0A7132}"/>
              </a:ext>
            </a:extLst>
          </p:cNvPr>
          <p:cNvSpPr/>
          <p:nvPr/>
        </p:nvSpPr>
        <p:spPr>
          <a:xfrm>
            <a:off x="6064755" y="2222500"/>
            <a:ext cx="1172864" cy="1172864"/>
          </a:xfrm>
          <a:prstGeom prst="ellipse">
            <a:avLst/>
          </a:prstGeom>
          <a:blipFill>
            <a:blip r:embed="rId6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3F21C3D-5915-F946-92A2-F59B58672796}"/>
              </a:ext>
            </a:extLst>
          </p:cNvPr>
          <p:cNvSpPr/>
          <p:nvPr/>
        </p:nvSpPr>
        <p:spPr>
          <a:xfrm>
            <a:off x="1852619" y="2212749"/>
            <a:ext cx="1172864" cy="1172864"/>
          </a:xfrm>
          <a:prstGeom prst="ellipse">
            <a:avLst/>
          </a:prstGeom>
          <a:blipFill>
            <a:blip r:embed="rId7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4B5BF50-E9B6-F04B-A95D-1A8FDD483343}"/>
              </a:ext>
            </a:extLst>
          </p:cNvPr>
          <p:cNvSpPr txBox="1"/>
          <p:nvPr/>
        </p:nvSpPr>
        <p:spPr>
          <a:xfrm>
            <a:off x="6020068" y="3565117"/>
            <a:ext cx="1286308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200" b="1" u="none" strike="noStrike" cap="none" spc="0" normalizeH="0" dirty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Terumbu karang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402F9CA-387B-F04B-BC83-F1A5BBDF5AE4}"/>
              </a:ext>
            </a:extLst>
          </p:cNvPr>
          <p:cNvSpPr txBox="1"/>
          <p:nvPr/>
        </p:nvSpPr>
        <p:spPr>
          <a:xfrm>
            <a:off x="7465152" y="3565117"/>
            <a:ext cx="1286308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2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Mozaik terumbu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930D47F-5CD5-D94F-981E-0595A6ED28CF}"/>
              </a:ext>
            </a:extLst>
          </p:cNvPr>
          <p:cNvSpPr txBox="1"/>
          <p:nvPr/>
        </p:nvSpPr>
        <p:spPr>
          <a:xfrm>
            <a:off x="3211139" y="3555478"/>
            <a:ext cx="1286308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2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Koloni karang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1C579E-E73A-2446-A4EE-AFF97E27778B}"/>
              </a:ext>
            </a:extLst>
          </p:cNvPr>
          <p:cNvSpPr txBox="1"/>
          <p:nvPr/>
        </p:nvSpPr>
        <p:spPr>
          <a:xfrm>
            <a:off x="4624166" y="3555556"/>
            <a:ext cx="1286308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200" b="1" u="none" strike="noStrike" cap="none" spc="0" normalizeH="0" dirty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Terumbu karang datar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73127C9-15AE-9D47-810C-5B064D94BC1D}"/>
              </a:ext>
            </a:extLst>
          </p:cNvPr>
          <p:cNvSpPr txBox="1"/>
          <p:nvPr/>
        </p:nvSpPr>
        <p:spPr>
          <a:xfrm>
            <a:off x="411245" y="3565117"/>
            <a:ext cx="1286308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2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Polip karang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34E981D-7FC0-5C4F-81AF-CBD8A8492ED9}"/>
              </a:ext>
            </a:extLst>
          </p:cNvPr>
          <p:cNvSpPr txBox="1"/>
          <p:nvPr/>
        </p:nvSpPr>
        <p:spPr>
          <a:xfrm>
            <a:off x="1798112" y="3565117"/>
            <a:ext cx="1286308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2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Cabang karang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81B4AE7-F17B-CF47-956A-50F0FE56CAFA}"/>
              </a:ext>
            </a:extLst>
          </p:cNvPr>
          <p:cNvCxnSpPr/>
          <p:nvPr/>
        </p:nvCxnSpPr>
        <p:spPr>
          <a:xfrm>
            <a:off x="459729" y="4227006"/>
            <a:ext cx="8245475" cy="0"/>
          </a:xfrm>
          <a:prstGeom prst="straightConnector1">
            <a:avLst/>
          </a:prstGeom>
          <a:noFill/>
          <a:ln w="57150" cap="flat">
            <a:solidFill>
              <a:schemeClr val="tx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F0B51A0F-A3FF-A941-AC56-369AD1D42A74}"/>
              </a:ext>
            </a:extLst>
          </p:cNvPr>
          <p:cNvSpPr txBox="1"/>
          <p:nvPr/>
        </p:nvSpPr>
        <p:spPr>
          <a:xfrm>
            <a:off x="459729" y="4410635"/>
            <a:ext cx="1338383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800" b="1" u="none" strike="noStrike" cap="none" spc="0" normalizeH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Ukuran terkecil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C0947E8-DDE5-4944-940C-28D0A2E29A37}"/>
              </a:ext>
            </a:extLst>
          </p:cNvPr>
          <p:cNvSpPr txBox="1"/>
          <p:nvPr/>
        </p:nvSpPr>
        <p:spPr>
          <a:xfrm>
            <a:off x="7356355" y="4410635"/>
            <a:ext cx="1338383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800" b="1" u="none" strike="noStrike" cap="none" spc="0" normalizeH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Ukuran terbesar</a:t>
            </a:r>
          </a:p>
        </p:txBody>
      </p:sp>
    </p:spTree>
    <p:extLst>
      <p:ext uri="{BB962C8B-B14F-4D97-AF65-F5344CB8AC3E}">
        <p14:creationId xmlns:p14="http://schemas.microsoft.com/office/powerpoint/2010/main" val="43907924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3: Polip yang menakjubkan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4E1EA6-9B9E-2F4C-A02C-BD64C5BDED2D}"/>
              </a:ext>
            </a:extLst>
          </p:cNvPr>
          <p:cNvSpPr txBox="1"/>
          <p:nvPr/>
        </p:nvSpPr>
        <p:spPr>
          <a:xfrm>
            <a:off x="449263" y="1308847"/>
            <a:ext cx="7350031" cy="1077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32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Sudah siap untuk membuat polip mantap sedap kalian?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BD9C3DC-89DC-F447-A07F-653E3827AF51}"/>
              </a:ext>
            </a:extLst>
          </p:cNvPr>
          <p:cNvSpPr/>
          <p:nvPr/>
        </p:nvSpPr>
        <p:spPr>
          <a:xfrm>
            <a:off x="444790" y="2727325"/>
            <a:ext cx="1808816" cy="1808816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3E7E9D5-0F26-1245-A46E-593BF98A7FA2}"/>
              </a:ext>
            </a:extLst>
          </p:cNvPr>
          <p:cNvSpPr/>
          <p:nvPr/>
        </p:nvSpPr>
        <p:spPr>
          <a:xfrm>
            <a:off x="2591834" y="2727325"/>
            <a:ext cx="1808816" cy="1808816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9AEAD23-21F5-1548-81C8-732FF0954646}"/>
              </a:ext>
            </a:extLst>
          </p:cNvPr>
          <p:cNvSpPr/>
          <p:nvPr/>
        </p:nvSpPr>
        <p:spPr>
          <a:xfrm>
            <a:off x="4738878" y="2727325"/>
            <a:ext cx="1808816" cy="1808816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EBD839A-2A71-B948-9D55-A386393CFBA5}"/>
              </a:ext>
            </a:extLst>
          </p:cNvPr>
          <p:cNvSpPr/>
          <p:nvPr/>
        </p:nvSpPr>
        <p:spPr>
          <a:xfrm>
            <a:off x="6885922" y="2727326"/>
            <a:ext cx="1808816" cy="1808816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27786279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3: Polip yang menakjubkan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D8C7ED-1B55-6C47-B7AC-3E441B8488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715" y="1172786"/>
            <a:ext cx="6504284" cy="537310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BE68C30-E3BD-724C-A87C-7BDA9CB891B5}"/>
              </a:ext>
            </a:extLst>
          </p:cNvPr>
          <p:cNvSpPr txBox="1"/>
          <p:nvPr/>
        </p:nvSpPr>
        <p:spPr>
          <a:xfrm>
            <a:off x="449264" y="3254910"/>
            <a:ext cx="2322512" cy="1077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32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Siklus kehidupan </a:t>
            </a:r>
            <a:br>
              <a:rPr kumimoji="0" lang="en-US" sz="3200" b="1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</a:br>
            <a:r>
              <a:rPr lang="id-ID" sz="32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karang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BFDED3F-3AEA-2446-885A-253F42264974}"/>
              </a:ext>
            </a:extLst>
          </p:cNvPr>
          <p:cNvSpPr/>
          <p:nvPr/>
        </p:nvSpPr>
        <p:spPr>
          <a:xfrm>
            <a:off x="5088227" y="1191554"/>
            <a:ext cx="1328637" cy="1325530"/>
          </a:xfrm>
          <a:prstGeom prst="ellipse">
            <a:avLst/>
          </a:prstGeom>
          <a:noFill/>
          <a:ln w="57150">
            <a:solidFill>
              <a:srgbClr val="38D5D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16" name="AutoShape 18">
            <a:extLst>
              <a:ext uri="{FF2B5EF4-FFF2-40B4-BE49-F238E27FC236}">
                <a16:creationId xmlns:a16="http://schemas.microsoft.com/office/drawing/2014/main" id="{6F5139A1-D276-444F-A573-37447D410B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2289" y="2779577"/>
            <a:ext cx="2001531" cy="2318516"/>
          </a:xfrm>
          <a:prstGeom prst="roundRect">
            <a:avLst>
              <a:gd name="adj" fmla="val 16667"/>
            </a:avLst>
          </a:prstGeom>
          <a:solidFill>
            <a:srgbClr val="38D5D6"/>
          </a:solidFill>
          <a:ln w="3175" algn="ctr">
            <a:solidFill>
              <a:srgbClr val="38D5D6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d-ID" sz="1400" b="1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1. Sel telur yang telah dibuahi kemudian berkembang menjadi larva karang yang hidup di perairan terbuka. Larva karang dinamakan planula.</a:t>
            </a:r>
            <a:endParaRPr kumimoji="0" lang="en-US" altLang="en-US" sz="3200" b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611259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3: Polip yang menakjubkan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D8C7ED-1B55-6C47-B7AC-3E441B8488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715" y="1172786"/>
            <a:ext cx="6504284" cy="537310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BE68C30-E3BD-724C-A87C-7BDA9CB891B5}"/>
              </a:ext>
            </a:extLst>
          </p:cNvPr>
          <p:cNvSpPr txBox="1"/>
          <p:nvPr/>
        </p:nvSpPr>
        <p:spPr>
          <a:xfrm>
            <a:off x="449264" y="3254910"/>
            <a:ext cx="2322512" cy="1077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32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Siklus kehidupan </a:t>
            </a:r>
            <a:br>
              <a:rPr kumimoji="0" lang="en-US" sz="3200" b="1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</a:br>
            <a:r>
              <a:rPr lang="id-ID" sz="32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karang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D97C612-6C9F-444D-8576-0B677913048C}"/>
              </a:ext>
            </a:extLst>
          </p:cNvPr>
          <p:cNvSpPr/>
          <p:nvPr/>
        </p:nvSpPr>
        <p:spPr>
          <a:xfrm>
            <a:off x="6824085" y="2189465"/>
            <a:ext cx="1328637" cy="1325530"/>
          </a:xfrm>
          <a:prstGeom prst="ellipse">
            <a:avLst/>
          </a:prstGeom>
          <a:noFill/>
          <a:ln w="57150">
            <a:solidFill>
              <a:srgbClr val="38D5D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9" name="AutoShape 18">
            <a:extLst>
              <a:ext uri="{FF2B5EF4-FFF2-40B4-BE49-F238E27FC236}">
                <a16:creationId xmlns:a16="http://schemas.microsoft.com/office/drawing/2014/main" id="{34E4A60C-A013-744C-AA02-C73DBBD46D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2289" y="2779577"/>
            <a:ext cx="2001531" cy="2219144"/>
          </a:xfrm>
          <a:prstGeom prst="roundRect">
            <a:avLst>
              <a:gd name="adj" fmla="val 16667"/>
            </a:avLst>
          </a:prstGeom>
          <a:solidFill>
            <a:srgbClr val="38D5D6"/>
          </a:solidFill>
          <a:ln w="3175" algn="ctr">
            <a:solidFill>
              <a:srgbClr val="38D5D6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rtlCol="0" anchor="t" anchorCtr="0" compatLnSpc="1">
            <a:prstTxWarp prst="textNoShape">
              <a:avLst/>
            </a:prstTxWarp>
          </a:bodyPr>
          <a:lstStyle/>
          <a:p>
            <a:pPr lvl="0" rtl="0" eaLnBrk="0" fontAlgn="base">
              <a:spcBef>
                <a:spcPct val="0"/>
              </a:spcBef>
              <a:spcAft>
                <a:spcPct val="0"/>
              </a:spcAft>
            </a:pPr>
            <a:r>
              <a:rPr lang="id-ID" sz="1400" b="1">
                <a:solidFill>
                  <a:schemeClr val="tx1"/>
                </a:solidFill>
                <a:latin typeface="Century Gothic" panose="020B0502020202020204" pitchFamily="34" charset="0"/>
              </a:rPr>
              <a:t>2.  Planula berkembang menjadi polip-polip kecil yang berdiam diri di dasar laut. Ia mengikuti tanda-tanda kimiawi untuk menemukan posisi terbaik.</a:t>
            </a:r>
            <a:endParaRPr lang="en-US" altLang="en-US" sz="32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269962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3: Polip yang menakjubkan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D8C7ED-1B55-6C47-B7AC-3E441B8488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715" y="1172786"/>
            <a:ext cx="6504284" cy="537310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BE68C30-E3BD-724C-A87C-7BDA9CB891B5}"/>
              </a:ext>
            </a:extLst>
          </p:cNvPr>
          <p:cNvSpPr txBox="1"/>
          <p:nvPr/>
        </p:nvSpPr>
        <p:spPr>
          <a:xfrm>
            <a:off x="449264" y="3254910"/>
            <a:ext cx="2322512" cy="1077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32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Siklus kehidupan </a:t>
            </a:r>
            <a:br>
              <a:rPr kumimoji="0" lang="en-US" sz="3200" b="1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</a:br>
            <a:r>
              <a:rPr lang="id-ID" sz="32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karang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F5D0157-8F77-E447-8A06-1E6EA2850C9E}"/>
              </a:ext>
            </a:extLst>
          </p:cNvPr>
          <p:cNvSpPr/>
          <p:nvPr/>
        </p:nvSpPr>
        <p:spPr>
          <a:xfrm>
            <a:off x="6833353" y="4188834"/>
            <a:ext cx="1328637" cy="1325530"/>
          </a:xfrm>
          <a:prstGeom prst="ellipse">
            <a:avLst/>
          </a:prstGeom>
          <a:noFill/>
          <a:ln w="57150">
            <a:solidFill>
              <a:srgbClr val="38D5D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10" name="AutoShape 18">
            <a:extLst>
              <a:ext uri="{FF2B5EF4-FFF2-40B4-BE49-F238E27FC236}">
                <a16:creationId xmlns:a16="http://schemas.microsoft.com/office/drawing/2014/main" id="{04FEABEF-3ADD-5644-9BEF-D04631B9A3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2289" y="2779577"/>
            <a:ext cx="2001531" cy="2219144"/>
          </a:xfrm>
          <a:prstGeom prst="roundRect">
            <a:avLst>
              <a:gd name="adj" fmla="val 16667"/>
            </a:avLst>
          </a:prstGeom>
          <a:solidFill>
            <a:srgbClr val="38D5D6"/>
          </a:solidFill>
          <a:ln w="3175" algn="ctr">
            <a:solidFill>
              <a:srgbClr val="38D5D6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rtlCol="0" anchor="t" anchorCtr="0" compatLnSpc="1">
            <a:prstTxWarp prst="textNoShape">
              <a:avLst/>
            </a:prstTxWarp>
          </a:bodyPr>
          <a:lstStyle/>
          <a:p>
            <a:pPr lvl="0" rtl="0" eaLnBrk="0" fontAlgn="base">
              <a:spcBef>
                <a:spcPct val="0"/>
              </a:spcBef>
              <a:spcAft>
                <a:spcPct val="0"/>
              </a:spcAft>
            </a:pPr>
            <a:r>
              <a:rPr lang="id-ID" sz="1400" b="1">
                <a:solidFill>
                  <a:schemeClr val="tx1"/>
                </a:solidFill>
                <a:latin typeface="Century Gothic" panose="020B0502020202020204" pitchFamily="34" charset="0"/>
              </a:rPr>
              <a:t>3. Ketika ia terikat pada dasar laut, polip berkembang menjadi dewasa dan mulai membangun struktur dirinya yang keras.</a:t>
            </a:r>
            <a:endParaRPr lang="en-US" altLang="en-US" sz="32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3415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3: Polip yang menakjubkan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D8C7ED-1B55-6C47-B7AC-3E441B8488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715" y="1172786"/>
            <a:ext cx="6504284" cy="537310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BE68C30-E3BD-724C-A87C-7BDA9CB891B5}"/>
              </a:ext>
            </a:extLst>
          </p:cNvPr>
          <p:cNvSpPr txBox="1"/>
          <p:nvPr/>
        </p:nvSpPr>
        <p:spPr>
          <a:xfrm>
            <a:off x="449264" y="3254910"/>
            <a:ext cx="2322512" cy="1077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32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Siklus kehidupan </a:t>
            </a:r>
            <a:br>
              <a:rPr kumimoji="0" lang="en-US" sz="3200" b="1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</a:br>
            <a:r>
              <a:rPr lang="id-ID" sz="32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karang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68B19D5-2077-0147-9931-A292EC02C7ED}"/>
              </a:ext>
            </a:extLst>
          </p:cNvPr>
          <p:cNvSpPr/>
          <p:nvPr/>
        </p:nvSpPr>
        <p:spPr>
          <a:xfrm>
            <a:off x="5098735" y="5226068"/>
            <a:ext cx="1328637" cy="1325530"/>
          </a:xfrm>
          <a:prstGeom prst="ellipse">
            <a:avLst/>
          </a:prstGeom>
          <a:noFill/>
          <a:ln w="57150">
            <a:solidFill>
              <a:srgbClr val="38D5D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9" name="AutoShape 18">
            <a:extLst>
              <a:ext uri="{FF2B5EF4-FFF2-40B4-BE49-F238E27FC236}">
                <a16:creationId xmlns:a16="http://schemas.microsoft.com/office/drawing/2014/main" id="{2A62595C-1EF8-DA4A-8A2E-658207FD7F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2289" y="2779577"/>
            <a:ext cx="2001531" cy="2331042"/>
          </a:xfrm>
          <a:prstGeom prst="roundRect">
            <a:avLst>
              <a:gd name="adj" fmla="val 16667"/>
            </a:avLst>
          </a:prstGeom>
          <a:solidFill>
            <a:srgbClr val="38D5D6"/>
          </a:solidFill>
          <a:ln w="3175" algn="ctr">
            <a:solidFill>
              <a:srgbClr val="38D5D6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rtlCol="0" anchor="t" anchorCtr="0" compatLnSpc="1">
            <a:prstTxWarp prst="textNoShape">
              <a:avLst/>
            </a:prstTxWarp>
          </a:bodyPr>
          <a:lstStyle/>
          <a:p>
            <a:pPr lvl="0" rtl="0" eaLnBrk="0" fontAlgn="base">
              <a:spcBef>
                <a:spcPct val="0"/>
              </a:spcBef>
              <a:spcAft>
                <a:spcPct val="0"/>
              </a:spcAft>
            </a:pPr>
            <a:r>
              <a:rPr lang="id-ID" sz="1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4. Saat berkembang, polip membagi dirinya menjadi dua polip kembar berukuran kecil. Polip terus berkembang dan juga membelah diri. Proses ini disebut “tunas”.</a:t>
            </a:r>
            <a:endParaRPr lang="en-US" altLang="en-US" sz="32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715609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4BB0D23-8EE4-4B44-8CBB-7A4BD3FDF1D8}"/>
</file>

<file path=customXml/itemProps2.xml><?xml version="1.0" encoding="utf-8"?>
<ds:datastoreItem xmlns:ds="http://schemas.openxmlformats.org/officeDocument/2006/customXml" ds:itemID="{31416DEA-8D00-4E67-B557-7A1BF7CE3126}">
  <ds:schemaRefs>
    <ds:schemaRef ds:uri="8dd429a2-b850-4aa5-85c2-8487e2b197cf"/>
    <ds:schemaRef ds:uri="http://purl.org/dc/terms/"/>
    <ds:schemaRef ds:uri="7dd0c2b8-7301-49b5-921e-ab84ec4c20a5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1819</TotalTime>
  <Words>671</Words>
  <Application>Microsoft Office PowerPoint</Application>
  <PresentationFormat>On-screen Show (4:3)</PresentationFormat>
  <Paragraphs>102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Office Theme</vt:lpstr>
      <vt:lpstr>PowerPoint Presentation</vt:lpstr>
      <vt:lpstr>Pelajaran 3: Polip yang menakjubkan</vt:lpstr>
      <vt:lpstr>Pelajaran 3: Polip yang menakjubkan</vt:lpstr>
      <vt:lpstr>Pelajaran 3: Polip yang menakjubkan</vt:lpstr>
      <vt:lpstr>Pelajaran 3: Polip yang menakjubkan</vt:lpstr>
      <vt:lpstr>Pelajaran 3: Polip yang menakjubkan</vt:lpstr>
      <vt:lpstr>Pelajaran 3: Polip yang menakjubkan</vt:lpstr>
      <vt:lpstr>Pelajaran 3: Polip yang menakjubkan</vt:lpstr>
      <vt:lpstr>Pelajaran 3: Polip yang menakjubkan</vt:lpstr>
      <vt:lpstr>Pelajaran 3: Polip yang menakjubkan</vt:lpstr>
      <vt:lpstr>Pelajaran 3: Polip yang menakjubkan</vt:lpstr>
      <vt:lpstr>Pelajaran 3: Polip yang menakjubkan</vt:lpstr>
      <vt:lpstr>Pelajaran 3: Polip yang menakjubkan</vt:lpstr>
      <vt:lpstr>Pelajaran 3: Polip yang menakjubkan</vt:lpstr>
      <vt:lpstr>Pelajaran 3: Polip yang menakjubkan</vt:lpstr>
      <vt:lpstr>Pelajaran 3: Polip yang menakjubkan</vt:lpstr>
      <vt:lpstr>Pelajaran 3: Polip yang menakjubkan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Culture</dc:creator>
  <cp:lastModifiedBy>Louise Cachot</cp:lastModifiedBy>
  <cp:revision>114</cp:revision>
  <cp:lastPrinted>2018-10-15T11:47:29Z</cp:lastPrinted>
  <dcterms:modified xsi:type="dcterms:W3CDTF">2020-03-27T11:24:00Z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